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332" r:id="rId2"/>
    <p:sldId id="331" r:id="rId3"/>
    <p:sldId id="314" r:id="rId4"/>
    <p:sldId id="315" r:id="rId5"/>
    <p:sldId id="316" r:id="rId6"/>
    <p:sldId id="318" r:id="rId7"/>
    <p:sldId id="317" r:id="rId8"/>
    <p:sldId id="320" r:id="rId9"/>
    <p:sldId id="322" r:id="rId10"/>
    <p:sldId id="327" r:id="rId11"/>
    <p:sldId id="328" r:id="rId12"/>
    <p:sldId id="324" r:id="rId13"/>
    <p:sldId id="325" r:id="rId14"/>
    <p:sldId id="326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329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309" r:id="rId44"/>
    <p:sldId id="310" r:id="rId45"/>
    <p:sldId id="311" r:id="rId46"/>
    <p:sldId id="312" r:id="rId47"/>
    <p:sldId id="275" r:id="rId48"/>
    <p:sldId id="276" r:id="rId49"/>
    <p:sldId id="257" r:id="rId50"/>
    <p:sldId id="258" r:id="rId51"/>
    <p:sldId id="259" r:id="rId52"/>
    <p:sldId id="260" r:id="rId53"/>
    <p:sldId id="269" r:id="rId54"/>
    <p:sldId id="278" r:id="rId55"/>
    <p:sldId id="271" r:id="rId56"/>
    <p:sldId id="272" r:id="rId57"/>
    <p:sldId id="330" r:id="rId58"/>
    <p:sldId id="333" r:id="rId59"/>
    <p:sldId id="334" r:id="rId60"/>
    <p:sldId id="335" r:id="rId61"/>
    <p:sldId id="336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>
        <p:scale>
          <a:sx n="76" d="100"/>
          <a:sy n="76" d="100"/>
        </p:scale>
        <p:origin x="-115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C4745-C148-43B7-B947-D573517A6352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423D1-EBAC-452E-A853-A4872F9DCE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р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08907-8795-4EF1-89CF-4E08FF3F181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08907-8795-4EF1-89CF-4E08FF3F181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sr-Cyrl-RS" dirty="0" smtClean="0"/>
              <a:t>рака</a:t>
            </a:r>
            <a:endParaRPr dirty="0"/>
          </a:p>
        </p:txBody>
      </p:sp>
      <p:sp>
        <p:nvSpPr>
          <p:cNvPr id="550" name="Google Shape;550;p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0" name="Google Shape;560;p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4F447-F743-4097-A090-A9ACE0AD5FE6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E3DA0-7F9F-4575-972A-22B826FD3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Интегрисане акaдемске студије фармације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Нутритивни суплементи – И18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недељa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352800"/>
            <a:ext cx="8077200" cy="27733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Дијететски производи са или од биљака. Остали дијететски суплементи.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Амбалажа за паковање дијететских производа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172200" cy="1295400"/>
          </a:xfrm>
        </p:spPr>
        <p:txBody>
          <a:bodyPr>
            <a:normAutofit/>
          </a:bodyPr>
          <a:lstStyle/>
          <a:p>
            <a:pPr algn="l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оприва-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Urtica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dioica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K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оприва је једна од најбољих лековитих биљака. Богата је састојцима: беланчевинама, угљеним хидратима, мастима, калцијумом, фосфором, гвожђем, витаминима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А,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B2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каротином, пантотенском киселином и др. Садржи флавоноиде,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органске киселине, азотне материје и др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Kopri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1" y="0"/>
            <a:ext cx="3124200" cy="1828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l"/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Лековито дејство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оприва повољно утиче на: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стварање црвених крвних зрнаца-еритроцита, код анемије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гуштерачу и регулацију нивоа шећера у крви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обољења мокраћних путева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болести изазваних вирусима и бактеријама. 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обољења јетре, жучне кесе и слезине. 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Заједно са другим лековитим биљкама, коприва се успешно примењује и код леукемије, гихта и реуматских обољења. </a:t>
            </a:r>
            <a:endParaRPr lang="sr-Cyrl-RS" dirty="0" err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752600"/>
          </a:xfrm>
        </p:spPr>
        <p:txBody>
          <a:bodyPr>
            <a:noAutofit/>
          </a:bodyPr>
          <a:lstStyle/>
          <a:p>
            <a:pPr algn="l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                        Бундева-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Cucurbita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pepo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Наука је доказала низ корисних састојака у бундеви.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Поред мањих количина беланчевина, угљених хидрата и масти, ту је низ витамина (каротина или провитамина А,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витамина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групе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6, затим ниацина, фолне киселине и других), као и минералних састојака (калијума, фосфора, калцијума, гвожда). 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Садржи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пектине, целулозу и друга биљна влакна.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Показује позитивне ефекте у ублажавању тегоба увећане простате.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Дејства бундеве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народној медицини се плод бундеве препоручује као диуретик, за избацивање сувишне воде из организма, нарочито код људи оболелих од реуме, гихта, запаљења бубрега или бешике.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Сматра се и да је одлична дијетална храна за гојазне особе, дијабетичаре, као и оне са обољењима желуца и танког црева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latin typeface="Times New Roman" pitchFamily="18" charset="0"/>
                <a:cs typeface="Times New Roman" pitchFamily="18" charset="0"/>
              </a:rPr>
              <a:t>Цимет-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Cinnamomum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Zeylanicum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Цимет има значајно антиоксидативно дејство, помаже варењу хране, бољем искоришћењу инсулина код оболелих од дијабетеса. Новијим истраживањима установљено је да побољшава тзв. глукозни метаболизам око двадесет пута.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Садржи хранљиве материје и лековите састојке: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биљна влакна,восак, гвожђе, калцијум, манган, минерале, танине.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914399"/>
          </a:xfrm>
        </p:spPr>
        <p:txBody>
          <a:bodyPr>
            <a:normAutofit fontScale="90000"/>
          </a:bodyPr>
          <a:lstStyle/>
          <a:p>
            <a:r>
              <a:rPr lang="sr-Latn-C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Ginkgo biloba</a:t>
            </a: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858000" cy="5410200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sr-Latn-C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Ginkgo </a:t>
            </a:r>
            <a:r>
              <a:rPr lang="sr-Latn-C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biloba</a:t>
            </a:r>
            <a:r>
              <a:rPr lang="sr-Cyrl-C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Ginkgoaceae (Ginkgo) – </a:t>
            </a:r>
            <a:r>
              <a:rPr lang="sr-Cyrl-C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C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дрога </a:t>
            </a:r>
            <a:r>
              <a:rPr lang="sr-Cyrl-C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користи лист. 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Екстракт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листа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гинка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широко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Европи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Америци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најпопуларнијих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суплемената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прописиваних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Француској</a:t>
            </a:r>
            <a:r>
              <a:rPr lang="en-U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9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Немачкој</a:t>
            </a: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C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Стандардизовани </a:t>
            </a:r>
            <a:r>
              <a:rPr lang="sr-Cyrl-CS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екстракт листа садржи дитерпенске лактоне гинколиде (А, Б, Ц и М) и сесквитерпене билобалиде. Овим састојцима се припусује неуропротективно дејство гинка</a:t>
            </a:r>
            <a: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latin typeface="Times New Roman" pitchFamily="18" charset="0"/>
                <a:cs typeface="Times New Roman" pitchFamily="18" charset="0"/>
              </a:rPr>
              <a:t>Антиоксидативни ефекат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флавоноиде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терпеноиде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моћни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антиоксиданси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спречавају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“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поправљају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оштете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слободних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радикала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антиоксидантни ефекат.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Ginkgo-Bilobax60-250x25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4251722"/>
            <a:ext cx="2667000" cy="260627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b="1" dirty="0" smtClean="0">
                <a:latin typeface="Times New Roman" pitchFamily="18" charset="0"/>
                <a:cs typeface="Times New Roman" pitchFamily="18" charset="0"/>
              </a:rPr>
              <a:t>Вазодилататорни ефекат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Cyrl-C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Екстракт гинка се користи за подршку функција ЦНС-а (концентрација, памћење, пажња) побољшавајући прокрвљеност ткива, а студије показују да има вазодилататорни ефекат на периферне крвне судове због чега се употребљава и код других проблема са циркулацијом.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Индикације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Деменција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заборавност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Алцхајмерова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побољшава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способности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памћења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учења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Побољшање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сазнајних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функција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памћење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ретине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узрокованих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дијабетесом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макуларном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дегенерацијом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Глауком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Поремећаји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периферне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циркулације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интермитентна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клаудикација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Raynaudov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синдром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Дијабетич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неуропатија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Начин употребе</a:t>
            </a:r>
            <a:r>
              <a:rPr lang="sr-Cyrl-RS" dirty="0" smtClean="0"/>
              <a:t/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Препоручује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употреба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40mg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стандардизованог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екстракта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листа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гинка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боље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ресорбује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одговара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дневној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120mg.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узимати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екстракт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гинка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2-3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недеље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испољило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3x40mg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подацима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Светске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(WH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процењује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80%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становништва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свету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 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Европи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дугу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традицију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Индија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централну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карику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услуга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Нежељена дејства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склоност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појави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крварења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коагулације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истовремене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антикоагуланаса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стомачне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тегобе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затвор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црева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главобоље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вртоглавице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и </a:t>
            </a: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алергијске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Гинко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примењивати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антикоагулансима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спречавају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слепљивање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крвних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настанак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тромба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склоне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крварењу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Кантарион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Kантарион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или госпина трава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Hypericum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perforatum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веома је цењена биљка због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лековитости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 којој је позната дуже од два миленијума.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Раније је сматрано да је хиперицин најзначајнија активна компонента кантариона, али се данас све већи значај се придаје хиперфорину.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800600"/>
            <a:ext cx="4267200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Кантарион-у борби против депресије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Последњих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кантарион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постаје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популарнији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борби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депресије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бројна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научна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потврђују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овакву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Kантарион спречава разградњу неуротрансмитера серотонина, допамина, норепинефрина, који су одговорни за добро расположење и на тај начин смањује симптоме депресије. На исти начин делују и антидепресивни лекови ССРИ (селективни инхибитори преузимања серотонина), МАО-инхибитори.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Кантарион-противупална својства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Kантарион доприноси у третману инфламаторних процеса на кожи и површинских рана тако што смањује упалне процесе коже. Kантарион делује против бројних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грам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позитивних 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грам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негативних бактерија и вируса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influenz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virus, herpes simplex virus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citomegalovirus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hepatitis C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Утврђено је да хиперфорин делује тако што спречава развој пеницилин 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метицилин-резистентног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Staphylococcus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Примењује се у облику: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чаја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капи,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капсула,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Традиционално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кантариона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реуме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гихта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отока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кантариона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дезинфицијенс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антибактеријско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Углавном се примењују дозе од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300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екстракта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кантариона дневно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kantarion-ulje-za-unutrasnju-upotrebu-30ml-4753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609600"/>
            <a:ext cx="27432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ежељена дејства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Фотосензитивност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 кантарион повећава могућност настанка опекотина, нарочито у летњим месецима.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Прополис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Прополис је пчелињи производ који представља мешавину смоластих материја које пчеле сакупљају са лисних пупољака дрвенастих биљака и природног пчелињег воска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Прополис садржи више од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300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различитих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смола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балзама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воска, етеричних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уља 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полена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Садржи све познате витамине сем витамина К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има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15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минерала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Својства прополиса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бактериолошко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/>
            <a:r>
              <a:rPr lang="sr-Cyrl-RS" dirty="0">
                <a:latin typeface="Times New Roman" pitchFamily="18" charset="0"/>
                <a:cs typeface="Times New Roman" pitchFamily="18" charset="0"/>
              </a:rPr>
              <a:t>антивирусно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/>
            <a:r>
              <a:rPr lang="sr-Cyrl-RS" dirty="0">
                <a:latin typeface="Times New Roman" pitchFamily="18" charset="0"/>
                <a:cs typeface="Times New Roman" pitchFamily="18" charset="0"/>
              </a:rPr>
              <a:t>биостимулативно и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RS" dirty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анестетичко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Његов састав и особине показују велике могућности у примени у гинекологији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стоматологији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дерматологији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козметици и др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Најчешће је прополис у употреби у виду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прополисних капи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раствор прополиса у алкохолу или етру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endParaRPr lang="en-US" dirty="0"/>
          </a:p>
        </p:txBody>
      </p:sp>
      <p:pic>
        <p:nvPicPr>
          <p:cNvPr id="4" name="Picture 3" descr="kako-se-pravi-propol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838200"/>
            <a:ext cx="2857500" cy="26289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Прополис капи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Капима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постижу добри резултати јер врше дезинфекцију унутрашњих органа 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усне дупље, крајника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слузокоже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танког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дебелог црева; лечењу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чира на желуцу и дванаестопалачном цреву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помажу при варењу и обезбеђују миран сан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смањује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психичку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напетост,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помажу у бржем залечењу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опекотина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посекотина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4" descr="max-propolis-kapi-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4800600"/>
            <a:ext cx="32004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Активни  састојци прополиса</a:t>
            </a:r>
            <a:r>
              <a:rPr lang="bs-Latn-BA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Прополис је најприроднији антибиотик који је човек икад открио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. 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Активни  састојци прополиса</a:t>
            </a:r>
            <a:r>
              <a:rPr lang="bs-Latn-BA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Флавоноиди</a:t>
            </a:r>
            <a:r>
              <a:rPr lang="bs-Latn-BA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који имају  функцију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 спречавању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тумора ћелије за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репродукцију</a:t>
            </a:r>
            <a:r>
              <a:rPr lang="bs-Latn-BA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кафе</a:t>
            </a:r>
            <a:r>
              <a:rPr lang="bs-Latn-BA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фенилтиестер киселина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помаже против болести изазваних слободним радикалима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 изазивају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рак.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Хлеродан дитерпени ово једињење зауставља процес репродукције ћелије тумора.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Артепелин Ц</a:t>
            </a:r>
            <a:r>
              <a:rPr lang="bs-Latn-BA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који делује као помоћ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 јачању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имуног система.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регистрован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суплементи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намирница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допуњују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нормалну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исхрану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суплементи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сврхе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одређених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тегоба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регистрације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великој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ослања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податке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важећих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монографија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Биљне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монографије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скуп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научних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сазнања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ефикасности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безбедности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одређених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сировина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Регулативом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Републике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прописано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65%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терапијску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прописану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монографијом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нагласити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фармаколошко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такве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саставу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Бели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слез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септ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ориблете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n-US" dirty="0"/>
              <a:t>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БЕЛИ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СЛЕЗ СЕПТ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ориблете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дијететски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суплемент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ефикасно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ублажава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тегобе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изазване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бронхитисом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повољно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слузницу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горњих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дисајних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Заштитно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проистиче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слузи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бршљана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заштитни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филм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дупљи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ждрелу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етарских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аниса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еукалиптуса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Витамин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стимулативно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имуне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организма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ублажава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нападе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кашља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смирује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потпуног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престанка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Ледена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свежина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менте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ефикасно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надражаје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шупљини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ждрелу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олакшавајући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Прочишћава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дисајне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путеве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поспешује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искашљавање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бронхијалног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Kорен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Витамин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етарско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аниса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Дозирање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ориблете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Дозирање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одрасли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ориблета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дневно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Beli slez se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114800"/>
            <a:ext cx="3200400" cy="161925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IBEROGAST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Горка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огњица, камиличин цвет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плод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кима, лист матичњака, корен сладића, само су неке од биљака које улазе у састав Иберогаста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Индикације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диспепсиј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синдром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иритабилног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sr-Cyrl-RS" b="1" dirty="0"/>
              <a:t> </a:t>
            </a:r>
            <a:endParaRPr lang="en-US" dirty="0"/>
          </a:p>
        </p:txBody>
      </p:sp>
      <p:pic>
        <p:nvPicPr>
          <p:cNvPr id="4" name="Picture 3" descr="Blumen_st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724400"/>
            <a:ext cx="4657725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Дозирање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Може се примењивати у виду оралних капи и раствора.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Иберогаст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Одрасли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адолесценти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12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26171-DEFAULT-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3048000"/>
            <a:ext cx="32004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Нежељена дејства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Дужина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озбиљности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тока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sr-Cyrl-RS" sz="3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Kонтраиндикације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мла</a:t>
            </a:r>
            <a:r>
              <a:rPr lang="sr-Cyrl-RS" sz="34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Иберогаст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узимати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познато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алергија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неку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400" b="1" dirty="0" err="1" smtClean="0">
                <a:latin typeface="Times New Roman" pitchFamily="18" charset="0"/>
                <a:cs typeface="Times New Roman" pitchFamily="18" charset="0"/>
              </a:rPr>
              <a:t>Нежељена</a:t>
            </a: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dirty="0" err="1" smtClean="0">
                <a:latin typeface="Times New Roman" pitchFamily="18" charset="0"/>
                <a:cs typeface="Times New Roman" pitchFamily="18" charset="0"/>
              </a:rPr>
              <a:t>дејства</a:t>
            </a:r>
            <a:endParaRPr lang="en-US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јавити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преосетљивости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еxант</a:t>
            </a:r>
            <a:r>
              <a:rPr lang="sr-Cyrl-RS" sz="3400" dirty="0" smtClean="0"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пруритус</a:t>
            </a:r>
            <a:r>
              <a:rPr lang="sr-Cyrl-RS" sz="3400" dirty="0" smtClean="0">
                <a:latin typeface="Times New Roman" pitchFamily="18" charset="0"/>
                <a:cs typeface="Times New Roman" pitchFamily="18" charset="0"/>
              </a:rPr>
              <a:t>-свраб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диспнеа</a:t>
            </a:r>
            <a:r>
              <a:rPr lang="sr-Cyrl-RS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наузеја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грчеви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дијареја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Biofreeze</a:t>
            </a:r>
            <a:r>
              <a:rPr lang="en-US" dirty="0" smtClean="0"/>
              <a:t>  gel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715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Biofreeze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јединствен, ефикасан аналгетик, формулисан тако да обезбеди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широки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дијапазон деловања.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Biofreeze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садржи екстракт биљке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Mate-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латински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(Ilex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paraguariensis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камфор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ментол,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изопропил алкохол,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метил-парабен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силицијум диоксид.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екстракти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Biofreeze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представљају аналгетичну компоненту која благотворно делује на повређено, оштећено ткиво у смислу локалног аналгетичког ефекта.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sr-Cyrl-RS" b="1" dirty="0" smtClean="0"/>
              <a:t> 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Начин употребе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Наноси се 2 – 3 пута дневно. Бол уклања брзо, ефикасно, продире дубоко и продуженог је дејства 6 до 8 сати.</a:t>
            </a:r>
          </a:p>
          <a:p>
            <a:pPr>
              <a:buNone/>
            </a:pPr>
            <a:endParaRPr lang="en-US" sz="6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b="1" dirty="0" smtClean="0">
                <a:latin typeface="Times New Roman" pitchFamily="18" charset="0"/>
                <a:cs typeface="Times New Roman" pitchFamily="18" charset="0"/>
              </a:rPr>
              <a:t>Ефикасно отклања бол:</a:t>
            </a:r>
            <a:endParaRPr lang="en-US" sz="6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● У ЛЕЂИМА И МИШИЋИМА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● У РАМЕНИМА И ВРАТУ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● У ЗГЛОБОВИМА И НОГАМА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● KОД АРТРИТИСА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● KОД РЕУМЕ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● KОД СПОНДИЛОЗЕ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● МИГРЕНЕ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● У ПОСТОПЕРАТИВНОЈ ФАЗИ (ОТОЦИ И УПАЛЕ)</a:t>
            </a:r>
            <a:r>
              <a:rPr lang="en-US" sz="6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6200" dirty="0" err="1" smtClean="0">
                <a:latin typeface="Times New Roman" pitchFamily="18" charset="0"/>
                <a:cs typeface="Times New Roman" pitchFamily="18" charset="0"/>
              </a:rPr>
              <a:t>Biofreeze</a:t>
            </a:r>
            <a:r>
              <a:rPr lang="en-US" sz="6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гел се може користити и код ултразвучних третмана,</a:t>
            </a:r>
            <a:r>
              <a:rPr lang="en-US" sz="6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6200" dirty="0" smtClean="0">
                <a:latin typeface="Times New Roman" pitchFamily="18" charset="0"/>
                <a:cs typeface="Times New Roman" pitchFamily="18" charset="0"/>
              </a:rPr>
              <a:t>електрофорезе и терапија масажом.</a:t>
            </a:r>
            <a:endParaRPr lang="en-US" sz="6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2286000"/>
            <a:ext cx="38862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Сируп бршљана-дејство и састав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Сируп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бршљана БОЦKО® је биљни лек који спада у групу експекторанаса (средства која олакшавају искашљавање).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Бршљан је биљка која има дугу традицју примене код потешкоћа са дисајним путевима у народној медицини многих земаља, са могућим експекторантним, муколитичким (разређење вискозног бронхијалног секрета), бронхоспазмолитичким (сузбијање грча у дисајним путевима) и противзапаљенским дејствима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Састав:                                               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Један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сирупа бршљана БОЦKО® садржи 7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стандардизованог сувог екстракта листа бршљана (4-8:1) са најмање 9% хедеракозида Ц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b="1" dirty="0"/>
              <a:t>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Употреба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sr-Cyrl-RS" sz="3800" dirty="0" smtClean="0">
                <a:latin typeface="Times New Roman" pitchFamily="18" charset="0"/>
                <a:cs typeface="Times New Roman" pitchFamily="18" charset="0"/>
              </a:rPr>
              <a:t>Пре употребе сируп промућкати.</a:t>
            </a: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800" u="sng" dirty="0" smtClean="0">
                <a:latin typeface="Times New Roman" pitchFamily="18" charset="0"/>
                <a:cs typeface="Times New Roman" pitchFamily="18" charset="0"/>
              </a:rPr>
              <a:t>Одрасли и деца узраста од 12 и више година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Једна мерна кашика (5 мЛ) три пута на дан</a:t>
            </a:r>
          </a:p>
          <a:p>
            <a:pPr algn="just"/>
            <a:endParaRPr lang="ru-RU" sz="3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800" u="sng" dirty="0" smtClean="0">
                <a:latin typeface="Times New Roman" pitchFamily="18" charset="0"/>
                <a:cs typeface="Times New Roman" pitchFamily="18" charset="0"/>
              </a:rPr>
              <a:t>Деца узраста од 6 до 11 година: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Једна мерна кашика сирупа (5 мЛ) два пута на дан</a:t>
            </a:r>
          </a:p>
          <a:p>
            <a:pPr algn="just"/>
            <a:endParaRPr lang="ru-RU" sz="3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800" u="sng" dirty="0" smtClean="0">
                <a:latin typeface="Times New Roman" pitchFamily="18" charset="0"/>
                <a:cs typeface="Times New Roman" pitchFamily="18" charset="0"/>
              </a:rPr>
              <a:t>Деца узраста од 2 до 5 година: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Половина мерне кашике сирупа (2,5 мЛ) два пута на дан</a:t>
            </a:r>
          </a:p>
          <a:p>
            <a:pPr algn="just"/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800" dirty="0" smtClean="0">
                <a:latin typeface="Times New Roman" pitchFamily="18" charset="0"/>
                <a:cs typeface="Times New Roman" pitchFamily="18" charset="0"/>
              </a:rPr>
              <a:t>Сируп не садржи шећер, већ малтитол, па овај биљни лек, по препоруци лекара, могу користити и дијабетичари.</a:t>
            </a: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3800" dirty="0" smtClean="0">
                <a:latin typeface="Times New Roman" pitchFamily="18" charset="0"/>
                <a:cs typeface="Times New Roman" pitchFamily="18" charset="0"/>
              </a:rPr>
              <a:t>Препоручује се примена у трајању од најмање недељу дана, а по престанку симптома, узимање треба наставити још 2-3 дана. </a:t>
            </a: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Нежељена дејства леkа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096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Веома ретко могу се јавити гастроинтестиналне тегобе као што су мучнина, повраћање или пролив и алергијске реакције на кожи.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sr-Cyrl-RS" b="1" dirty="0" smtClean="0"/>
              <a:t> </a:t>
            </a:r>
            <a:endParaRPr lang="en-US" dirty="0"/>
          </a:p>
        </p:txBody>
      </p:sp>
      <p:pic>
        <p:nvPicPr>
          <p:cNvPr id="4" name="Picture 3" descr="pharmanova-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895600"/>
            <a:ext cx="2124075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Биљни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Гласник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2010)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активни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састојци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искључиво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биљног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порекла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биљног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порекла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комбинацији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једним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Традиционални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биљни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заснован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научним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принципима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традиције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традиционалних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терапијских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приступа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Биљни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дијететски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суплементи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биљке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делове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дневној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дози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мања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 15%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 65%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познату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терапијску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дозу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сировине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Биљка нана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пеперминт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т. </a:t>
            </a:r>
            <a:r>
              <a:rPr lang="la-Latn" b="1" dirty="0" smtClean="0">
                <a:latin typeface="Times New Roman" pitchFamily="18" charset="0"/>
                <a:cs typeface="Times New Roman" pitchFamily="18" charset="0"/>
              </a:rPr>
              <a:t>Mentha x piperita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dirty="0" smtClean="0"/>
              <a:t/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Питома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пеперминт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т. </a:t>
            </a:r>
            <a:r>
              <a:rPr lang="la-Latn" dirty="0" smtClean="0">
                <a:latin typeface="Times New Roman" pitchFamily="18" charset="0"/>
                <a:cs typeface="Times New Roman" pitchFamily="18" charset="0"/>
              </a:rPr>
              <a:t>Mentha </a:t>
            </a:r>
            <a:r>
              <a:rPr lang="la-Latn" dirty="0">
                <a:latin typeface="Times New Roman" pitchFamily="18" charset="0"/>
                <a:cs typeface="Times New Roman" pitchFamily="18" charset="0"/>
              </a:rPr>
              <a:t>x piperita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најважнија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рста нане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Mentha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највећу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 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мирисна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медоносна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зачинска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индустријска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биљка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мирисна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нарочито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њему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највише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етарск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 уља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присутан је и ментол као и танини.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спазмолитик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дакле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опушта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глатке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мишиће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грчева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Етарско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антибактеријско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антивирусно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спољну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инфекција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чаја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помаже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боље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варење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ублажава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стомачне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тегобе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болови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надутост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грчеви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мучина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пролив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затвор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јача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имунит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елиминација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непријатног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задаха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стрес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нервозу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делује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антибактеријски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отклања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делује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противупално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caj_od_na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2362200"/>
            <a:ext cx="3429000" cy="257175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Начин припреме и употребе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Прелити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1-2 кашичице осушених листова нане са шољом кључале воде, оставите да одстоји око 10 минута, а потом процедити и пити.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чаја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пронаћи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тинктуре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етеричног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дражеја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Жалфија-кадуља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Жалфија-кадуља,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(lat. Salvia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officinalis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 у народној медицини користи као лек за упалне процесе црева, желуца, јетре, бубрега, жуч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и мокраћних путева. Име на латинском значи да је ова биљка спасоносна и лековита и сматра се једним од најбољих природних антибиотика и антисептика.</a:t>
            </a:r>
          </a:p>
          <a:p>
            <a:pPr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Хемијски састав : Лист садржи 1-2,5% етарског уља чији су главни састојци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tujon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cineol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kamfor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Жалфија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Жалфија остварује антимикробно и спазмолитичко дејство. 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Индикације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 запаљенских процеса у усној дупљи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Спречава прекомерно знојење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 поремећаја варења</a:t>
            </a:r>
          </a:p>
          <a:p>
            <a:endParaRPr lang="en-US" dirty="0"/>
          </a:p>
        </p:txBody>
      </p:sp>
      <p:pic>
        <p:nvPicPr>
          <p:cNvPr id="5" name="Picture 4" descr="caj-od-zalfij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838200"/>
            <a:ext cx="1808614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Начин употребе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Користи се у виду чаја, тинктуре, етарског уља.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 унутрашњу употребу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кашика чаја жалфије се прелије шољом воде и кува 3-5 минута, остави да одстоји 5мин., пити 2дневно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 спољашњу примену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(испирање, дезинфекција)  чај жалфије се прелије кључалом водом, поклопи и остави да одстоји пола сата, после чега се процеди и врши испирање неколико пута дневно.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Етарско уље жалфије је одговорно за њена антисептична својства, па је зато битно не кувати чај и поклопити, да етарско уље не би испарило.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Нежељена дејства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Мучнина, повраћање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Вртоглавица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 препоручује се употреба чаја од жалфије у трајању дужем од 2 недеље, због садржаја тујона који може изазвати конвулзије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АМБАЛАЖА ЗА ПАКОВАЊЕ ДИЈЕТЕТСКИХ ПРОИЗВОДА</a:t>
            </a:r>
          </a:p>
        </p:txBody>
      </p:sp>
    </p:spTree>
    <p:extLst>
      <p:ext uri="{BB962C8B-B14F-4D97-AF65-F5344CB8AC3E}">
        <p14:creationId xmlns="" xmlns:p14="http://schemas.microsoft.com/office/powerpoint/2010/main" val="33781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38199"/>
          </a:xfrm>
        </p:spPr>
        <p:txBody>
          <a:bodyPr>
            <a:normAutofit/>
          </a:bodyPr>
          <a:lstStyle/>
          <a:p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Предмети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pPr algn="just"/>
            <a:endParaRPr lang="sr-Cyrl-C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Амбалаже припадају категорији предмета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Могу бити од различитих материјала, најчешће од стакла, хартије, метала.</a:t>
            </a:r>
          </a:p>
          <a:p>
            <a:pPr algn="just"/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Сваки предмет опште употребе мора да испуни услове здравствене исправности, предвиђене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законом о предметима опште употребе.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317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Здравствена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исправност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предмета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исправност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погледу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декларације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сензорских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штетних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микробиолошке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исправности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могућности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штетног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утицаја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животну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средину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законом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предметима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прописима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Latn-R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Дозвољено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стављати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промет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исправне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предмете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Министар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надлежан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послове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прописује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погледу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исправности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предмета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Биљни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блажег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деловања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превентивно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терапију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обољења у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почетним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фазама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блажих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допунска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терапија лековима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развијених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болести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поремећене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респираторног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уринарног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гениталног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упала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инфекције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слузница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Познато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ефекти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запазити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тек после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2-3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недеље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узимања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препоручених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терапијских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састојак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Дијететски производи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састојке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важећем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Правилнику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 здравственој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исправности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сврстани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додатака исхрани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pPr algn="l"/>
            <a:r>
              <a:rPr lang="sr-Cyrl-CS" sz="320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smtClean="0">
                <a:latin typeface="Times New Roman" pitchFamily="18" charset="0"/>
                <a:cs typeface="Times New Roman" pitchFamily="18" charset="0"/>
              </a:rPr>
              <a:t>неисправним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smtClean="0"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smtClean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pl-PL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недостаје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декларација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одговара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декларисаном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истекао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рок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означен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декларацији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податке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року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прописан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ту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врсту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предмета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сензорска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измењена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физичких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хемијских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микробиолошких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израде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обраде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коришћења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опасност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састојке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допуштени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недозвољеној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количини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неповољно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утицати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микроорганизме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броју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већем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дозвољеног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микроорганизме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штетне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vi-VN" dirty="0"/>
              <a:t>6)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количинама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неповољно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утицати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радионуклиде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граница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утврђених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посебним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прописима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промет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декларацију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законом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прописима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Министар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надлежан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послове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прописује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декларисања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декларације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означавање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предмета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елементима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исправности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здравственим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изјавама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ближе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декларисању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означавању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предмета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Забрањено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приписивање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предмету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неистинито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оглашавање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предмета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оглашавање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потрошачи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заблуду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погледу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стварног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Предмети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промет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територији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Републике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означени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прописан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идентификације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следљивости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vi-VN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стакла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стакла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боце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стакленке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израђена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хомогене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стаклене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унутрашње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амбалаже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стакла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глатка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горња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ивица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отвора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грла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такве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амбалаже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оштра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оштећена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стакла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часа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отпустити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сирћетне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3% 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20°±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2°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0,1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олова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затварање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амбалаже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стакла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плута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употребљавана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867400"/>
            <a:ext cx="81915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74" y="0"/>
            <a:ext cx="1285876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Затварачи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боце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унутрашње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превучени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плутом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дозвољеним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материјалом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предвиђеним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правилником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долазе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непосредан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додир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животним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намирницама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израђени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алуминијума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чистоће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98%.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Затварачи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боце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израђени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алуминијума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смеју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садржати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силицијума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мангана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магнезијума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титана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0,7%,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гвожђа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0,8%,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бакра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0,1%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цинка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0,1%.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Капица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украшава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грло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боце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плутаним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запушачем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израђивати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легуре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калаја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олова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50%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олова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sr-Latn-R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0"/>
            <a:ext cx="125146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3892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Cyrl-CS" sz="4000" b="1" dirty="0" smtClean="0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0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000" b="1" dirty="0" smtClean="0">
                <a:latin typeface="Times New Roman" pitchFamily="18" charset="0"/>
                <a:cs typeface="Times New Roman" pitchFamily="18" charset="0"/>
              </a:rPr>
              <a:t>хартије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/>
          </a:bodyPr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хартије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филтрир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папир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пергамент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хартија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пергамин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хартија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остале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хартије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паковање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картон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садржати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mg/kg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арсена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mg/kg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полихлорованих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бифенила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отпуштати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0,5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mg/dm2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формалдехида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мириса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648200"/>
            <a:ext cx="1030026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vi-VN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vi-VN" sz="3600" dirty="0" smtClean="0"/>
              <a:t/>
            </a:r>
            <a:br>
              <a:rPr lang="vi-VN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алуминијумске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израђене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алуминијума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чистоће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99,5%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алуминијумских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легура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превучене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заштитним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лаком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Заштитни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лак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превлачи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унутрашња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страна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испуњавати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члана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46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правилника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Заптивачи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поклопцу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израђени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садржају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Заптивачи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члана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подешени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потпуно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испуњавају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покривају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поклопца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отварања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смеју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одвајати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поклопца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Поклопац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заједно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заптивачем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херметички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затварати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отвор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775" y="5562600"/>
            <a:ext cx="103822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750" y="152400"/>
            <a:ext cx="1088049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тржиште Републике Србије дозвољена је испорука само здравствено исправних, односно безбедних производа.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Субјекти у пословању предметима опште употребе у обавези су да поседују доказе о здравственој исправности, односно безбедности производа, прописане за сваку групу предмета опште употребе.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89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Практични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Анализа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узорака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/>
              <a:t/>
            </a:r>
            <a:br>
              <a:rPr lang="en-US" sz="2800" b="1" dirty="0"/>
            </a:br>
            <a:endParaRPr sz="2800" b="1" dirty="0"/>
          </a:p>
        </p:txBody>
      </p:sp>
      <p:sp>
        <p:nvSpPr>
          <p:cNvPr id="547" name="Google Shape;547;p89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Узимање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узорака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конзервирање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Узорци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суплемената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узоркују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оригиналној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амбалажи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Конзервирање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узорака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Припремање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узорка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Одмерити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одговарајућу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додати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снажно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промућкати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редестилованом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водоми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наставити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хомогенизацију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ултразвучном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купатилу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Захтевани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радне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средине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Температуру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лабораторији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одржавати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18-25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клима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уређаја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обезбеђивања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оптималних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неопходни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HPLC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апарат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80000"/>
              </a:lnSpc>
              <a:spcBef>
                <a:spcPts val="400"/>
              </a:spcBef>
              <a:buSzPts val="2000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спроводити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лабораторији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светлости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буке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вибрација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влаге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90"/>
          <p:cNvSpPr txBox="1">
            <a:spLocks noGrp="1"/>
          </p:cNvSpPr>
          <p:nvPr>
            <p:ph type="body" idx="4294967295"/>
          </p:nvPr>
        </p:nvSpPr>
        <p:spPr>
          <a:xfrm>
            <a:off x="304800" y="304800"/>
            <a:ext cx="8610600" cy="6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2800"/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Хроматографија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грч.χρώμα: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chroma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грч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γραφειν: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grafein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писати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назив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лабораторијских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техника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раздвајање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смеша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хроматографијом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подразумевају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различитој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расподели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узорка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мобилна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а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стационарна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Хроматографске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укључују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испитује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растворена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мобилној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креће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стационарну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техником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делови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раздвајају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квалитативна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анализа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каснијој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компонента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анализира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квантитативно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9144000" cy="65532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sr-Cyrl-RS" b="1" dirty="0" smtClean="0"/>
              <a:t/>
            </a:r>
            <a:br>
              <a:rPr lang="sr-Cyrl-RS" b="1" dirty="0" smtClean="0"/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Биље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прерађено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течних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сувих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екстраката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помоћна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компонента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производњи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суплемената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Функционалне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хране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Козметичких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Медицинске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козметике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91"/>
          <p:cNvSpPr txBox="1">
            <a:spLocks noGrp="1"/>
          </p:cNvSpPr>
          <p:nvPr>
            <p:ph type="body" idx="4294967295"/>
          </p:nvPr>
        </p:nvSpPr>
        <p:spPr>
          <a:xfrm>
            <a:off x="304800" y="304800"/>
            <a:ext cx="8382000" cy="5821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Течна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хроматографија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високих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перформанси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(HPLC,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течна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хроматографија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) 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HPLC-а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форсирање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проласка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анализиране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цев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напуњену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материјалом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ситних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тиме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пумпањем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мобилна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Уноси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мала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запремина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ток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мобилне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специфичних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хемијских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физичких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различитог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анализира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стационарне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мобилне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дође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краја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колоне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назива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ретенционо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карактеристично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одређену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високог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линеарну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брзину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компонентама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задржавање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побољшава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резолуцију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хроматограма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уобичајени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чисти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комбинацији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метанол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садржавати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пуфер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побољшало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раздвајање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215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92"/>
          <p:cNvSpPr/>
          <p:nvPr/>
        </p:nvSpPr>
        <p:spPr>
          <a:xfrm>
            <a:off x="3276600" y="6172200"/>
            <a:ext cx="1609725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HPLC уређај</a:t>
            </a:r>
            <a:endParaRPr/>
          </a:p>
        </p:txBody>
      </p:sp>
      <p:pic>
        <p:nvPicPr>
          <p:cNvPr id="563" name="Google Shape;563;p9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06475" y="914400"/>
            <a:ext cx="5780088" cy="407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купују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рецепта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чајева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прашкова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Иако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ограничења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потпуности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били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безбедни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уопште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проћи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регистрације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доказе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квалитету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ефикасности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безбедности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сврстани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том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смислу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подлежу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другачијој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регулативи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строгој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неко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реч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лековима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Регулатива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погледу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нас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одступа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регулативе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осталим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земљама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Европе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pPr algn="l"/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Лековите биље - као саставни део појединих дијететских суплемената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algn="just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На нашем тржишту постоји велики број дијететских препарата који у свом састави имају неко или више комбинованих лековитих биља.</a:t>
            </a:r>
          </a:p>
          <a:p>
            <a:pPr algn="just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Овде ћемо поменути само неко лековито биље, чије одређене особине су искоришћене за справљање дијететских суплем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ната.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 fontScale="90000"/>
          </a:bodyPr>
          <a:lstStyle/>
          <a:p>
            <a:pPr algn="l"/>
            <a:r>
              <a:rPr lang="sr-Cyrl-RS" sz="3600" b="1" dirty="0" smtClean="0"/>
              <a:t/>
            </a:r>
            <a:br>
              <a:rPr lang="sr-Cyrl-RS" sz="3600" b="1" dirty="0" smtClean="0"/>
            </a:br>
            <a:r>
              <a:rPr lang="sr-Cyrl-RS" sz="3600" b="1" dirty="0" smtClean="0"/>
              <a:t/>
            </a:r>
            <a:br>
              <a:rPr lang="sr-Cyrl-RS" sz="3600" b="1" dirty="0" smtClean="0"/>
            </a:br>
            <a:r>
              <a:rPr lang="sr-Cyrl-RS" sz="3600" b="1" dirty="0" smtClean="0"/>
              <a:t/>
            </a:r>
            <a:br>
              <a:rPr lang="sr-Cyrl-RS" sz="3600" b="1" dirty="0" smtClean="0"/>
            </a:br>
            <a:r>
              <a:rPr lang="sr-Cyrl-RS" sz="3600" b="1" dirty="0" smtClean="0"/>
              <a:t/>
            </a:r>
            <a:br>
              <a:rPr lang="sr-Cyrl-RS" sz="3600" b="1" dirty="0" smtClean="0"/>
            </a:br>
            <a:r>
              <a:rPr lang="en-US" sz="3600" b="1" dirty="0" smtClean="0"/>
              <a:t>                                   </a:t>
            </a:r>
            <a:r>
              <a:rPr lang="vi-VN" sz="4000" b="1" dirty="0" smtClean="0"/>
              <a:t>Aloe vera </a:t>
            </a:r>
            <a:br>
              <a:rPr lang="vi-VN" sz="4000" b="1" dirty="0" smtClean="0"/>
            </a:br>
            <a:r>
              <a:rPr lang="vi-VN" sz="3600" dirty="0" smtClean="0"/>
              <a:t/>
            </a:r>
            <a:br>
              <a:rPr lang="vi-VN" sz="3600" dirty="0" smtClean="0"/>
            </a:br>
            <a:r>
              <a:rPr lang="vi-VN" dirty="0" smtClean="0"/>
              <a:t/>
            </a:r>
            <a:br>
              <a:rPr lang="vi-VN" dirty="0" smtClean="0"/>
            </a:br>
            <a:r>
              <a:rPr lang="vi-VN" dirty="0" smtClean="0"/>
              <a:t/>
            </a:r>
            <a:br>
              <a:rPr lang="vi-V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Природно расте само у подручјима са топлом и сувом климом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Aloe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vera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садржи витамине (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A, B1, B2, B3, B6, B9, B12, C, E i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фолну киселину), минерале (магнезијум, манган, цинк, бакар, хром, калцијум, калијум и гвожђе), мукополисахариде, антиоксидансе, аминокиселине, ензиме (16 ензима из групе протеаза, амилаза, липаза и целулаза), лигнине, сапонине, стероле.</a:t>
            </a:r>
          </a:p>
          <a:p>
            <a:pPr algn="just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Примена.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Подстиче варење, неутрализује желудачну киселину, смањује присуство гљивица, помаже код иритабилног колона, пролива и затвора. Побољшава рад јетре, регулише и снижава ниво шећера у крви, снижава ниво холестерола у крви и крвни притисак, садржи факторе који уништавају туморе, подстиче имунолошки систем, ублажава акутне и хроничне упале, помаже код неуралгија, ишијаса и главобоље.Ублажава симптоме астме и алергија.  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ао допунска терапија, смањује штетне нуспојаве хемо и радио терапије. </a:t>
            </a:r>
          </a:p>
          <a:p>
            <a:pPr algn="just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Начин употребе.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Највише се употребљава у облику гела који се добија из листа, а употребљава се и као чај.    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                                              </a:t>
            </a:r>
          </a:p>
          <a:p>
            <a:endParaRPr lang="en-US" dirty="0"/>
          </a:p>
        </p:txBody>
      </p:sp>
      <p:pic>
        <p:nvPicPr>
          <p:cNvPr id="1026" name="Picture 2" descr="Aloe ve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75" y="0"/>
            <a:ext cx="1762125" cy="1633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3381</Words>
  <Application>Microsoft Office PowerPoint</Application>
  <PresentationFormat>On-screen Show (4:3)</PresentationFormat>
  <Paragraphs>324</Paragraphs>
  <Slides>61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   Интегрисане акaдемске студије фармације Нутритивни суплементи – И18  14. недељa</vt:lpstr>
      <vt:lpstr>Slide 2</vt:lpstr>
      <vt:lpstr>Slide 3</vt:lpstr>
      <vt:lpstr>Slide 4</vt:lpstr>
      <vt:lpstr>Slide 5</vt:lpstr>
      <vt:lpstr>Slide 6</vt:lpstr>
      <vt:lpstr>Slide 7</vt:lpstr>
      <vt:lpstr>Лековите биље - као саставни део појединих дијететских суплемената</vt:lpstr>
      <vt:lpstr>                                       Aloe vera     </vt:lpstr>
      <vt:lpstr>                   Kоприва-Urtica dioica</vt:lpstr>
      <vt:lpstr>Лековито дејство</vt:lpstr>
      <vt:lpstr>                        Бундева-Cucurbita pepo  </vt:lpstr>
      <vt:lpstr>Дејства бундеве</vt:lpstr>
      <vt:lpstr>Цимет-Cinnamomum Zeylanicum </vt:lpstr>
      <vt:lpstr>Ginkgo biloba  </vt:lpstr>
      <vt:lpstr>Антиоксидативни ефекат</vt:lpstr>
      <vt:lpstr>Вазодилататорни ефекат</vt:lpstr>
      <vt:lpstr>Индикације</vt:lpstr>
      <vt:lpstr>Начин употребе </vt:lpstr>
      <vt:lpstr>Нежељена дејства</vt:lpstr>
      <vt:lpstr>Кантарион </vt:lpstr>
      <vt:lpstr>Кантарион-у борби против депресије</vt:lpstr>
      <vt:lpstr>Кантарион-противупална својства</vt:lpstr>
      <vt:lpstr>Примењује се у облику: </vt:lpstr>
      <vt:lpstr>Нежељена дејства  </vt:lpstr>
      <vt:lpstr>Прополис</vt:lpstr>
      <vt:lpstr>Својства прополиса </vt:lpstr>
      <vt:lpstr>Прополис капи </vt:lpstr>
      <vt:lpstr>Активни  састојци прополиса: </vt:lpstr>
      <vt:lpstr> Бели слез септ ориблете </vt:lpstr>
      <vt:lpstr>Slide 31</vt:lpstr>
      <vt:lpstr>IBEROGAST  </vt:lpstr>
      <vt:lpstr>Дозирање и начин примене </vt:lpstr>
      <vt:lpstr>Нежељена дејства</vt:lpstr>
      <vt:lpstr>Biofreeze  gel</vt:lpstr>
      <vt:lpstr>Примена</vt:lpstr>
      <vt:lpstr>Сируп бршљана-дејство и састав</vt:lpstr>
      <vt:lpstr> Употреба</vt:lpstr>
      <vt:lpstr>Нежељена дејства леkа </vt:lpstr>
      <vt:lpstr>Биљка нана (пеперминт, лат. Mentha x piperita)  </vt:lpstr>
      <vt:lpstr>Дејство чаја од нане: </vt:lpstr>
      <vt:lpstr>Начин припреме и употребе </vt:lpstr>
      <vt:lpstr>Жалфија-кадуља</vt:lpstr>
      <vt:lpstr>Жалфија</vt:lpstr>
      <vt:lpstr>Начин употребе</vt:lpstr>
      <vt:lpstr>Нежељена дејства</vt:lpstr>
      <vt:lpstr>Slide 47</vt:lpstr>
      <vt:lpstr>Предмети опште употребе</vt:lpstr>
      <vt:lpstr>Slide 49</vt:lpstr>
      <vt:lpstr>Здравствено неисправним сматра се предмет опште употребе:</vt:lpstr>
      <vt:lpstr>Slide 51</vt:lpstr>
      <vt:lpstr>Slide 52</vt:lpstr>
      <vt:lpstr>Амбалажа од стакла</vt:lpstr>
      <vt:lpstr>Slide 54</vt:lpstr>
      <vt:lpstr> Амбалажа од хартије </vt:lpstr>
      <vt:lpstr>Металне тубе </vt:lpstr>
      <vt:lpstr>Slide 57</vt:lpstr>
      <vt:lpstr>  Практични део Анализа узорака   </vt:lpstr>
      <vt:lpstr>Slide 59</vt:lpstr>
      <vt:lpstr>Slide 60</vt:lpstr>
      <vt:lpstr>Slide 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PREDMETI OPŠTE UPOTREBE</dc:title>
  <dc:creator>Vasiljevic</dc:creator>
  <cp:lastModifiedBy>Maja</cp:lastModifiedBy>
  <cp:revision>46</cp:revision>
  <dcterms:created xsi:type="dcterms:W3CDTF">2017-05-16T10:43:02Z</dcterms:created>
  <dcterms:modified xsi:type="dcterms:W3CDTF">2021-01-24T21:11:18Z</dcterms:modified>
</cp:coreProperties>
</file>